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62" r:id="rId5"/>
    <p:sldId id="261" r:id="rId6"/>
    <p:sldId id="263" r:id="rId7"/>
    <p:sldId id="264" r:id="rId8"/>
    <p:sldId id="258" r:id="rId9"/>
    <p:sldId id="266" r:id="rId10"/>
    <p:sldId id="265" r:id="rId11"/>
    <p:sldId id="259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537"/>
  </p:normalViewPr>
  <p:slideViewPr>
    <p:cSldViewPr snapToGrid="0" snapToObjects="1">
      <p:cViewPr varScale="1">
        <p:scale>
          <a:sx n="90" d="100"/>
          <a:sy n="90" d="100"/>
        </p:scale>
        <p:origin x="232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2D0596E0-E4BB-2F4F-9103-30D6CA6D2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24852" y="-10537"/>
            <a:ext cx="9693408" cy="6858000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3C350FD5-98AC-F24A-B1B2-3BE53C78737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301" y="4499338"/>
            <a:ext cx="981320" cy="981320"/>
          </a:xfrm>
          <a:prstGeom prst="rect">
            <a:avLst/>
          </a:prstGeom>
        </p:spPr>
      </p:pic>
      <p:pic>
        <p:nvPicPr>
          <p:cNvPr id="19" name="Grafik 18" descr="Ein Bild, das Text enthält.&#10;&#10;Automatisch generierte Beschreibung">
            <a:extLst>
              <a:ext uri="{FF2B5EF4-FFF2-40B4-BE49-F238E27FC236}">
                <a16:creationId xmlns:a16="http://schemas.microsoft.com/office/drawing/2014/main" id="{7F3EC346-3EB5-784D-9E16-6CFB6ABCD63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12324" y="5828419"/>
            <a:ext cx="3116111" cy="93794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E235848-7951-8743-BE01-0D2DA1C288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2535" y="1393797"/>
            <a:ext cx="7878653" cy="3563966"/>
          </a:xfrm>
        </p:spPr>
        <p:txBody>
          <a:bodyPr anchor="b"/>
          <a:lstStyle>
            <a:lvl1pPr algn="ctr">
              <a:defRPr sz="6000" b="1" i="0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9FF0B17-0E63-1B40-B625-4C8D0DBB4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52A50A21-B092-A347-BEBF-1739ECD4CF0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266330" y="5826416"/>
            <a:ext cx="1406923" cy="937948"/>
          </a:xfrm>
          <a:prstGeom prst="rect">
            <a:avLst/>
          </a:prstGeom>
        </p:spPr>
      </p:pic>
      <p:pic>
        <p:nvPicPr>
          <p:cNvPr id="15" name="Grafik 14" descr="Ein Bild, das Text, Uhr enthält.&#10;&#10;Automatisch generierte Beschreibung">
            <a:extLst>
              <a:ext uri="{FF2B5EF4-FFF2-40B4-BE49-F238E27FC236}">
                <a16:creationId xmlns:a16="http://schemas.microsoft.com/office/drawing/2014/main" id="{8B291F4D-3163-EE4A-8611-40F120FBFE0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33841" y="5586413"/>
            <a:ext cx="1315704" cy="481642"/>
          </a:xfrm>
          <a:prstGeom prst="rect">
            <a:avLst/>
          </a:prstGeom>
        </p:spPr>
      </p:pic>
      <p:pic>
        <p:nvPicPr>
          <p:cNvPr id="21" name="Grafik 20" descr="Ein Bild, das Text enthält.&#10;&#10;Automatisch generierte Beschreibung">
            <a:extLst>
              <a:ext uri="{FF2B5EF4-FFF2-40B4-BE49-F238E27FC236}">
                <a16:creationId xmlns:a16="http://schemas.microsoft.com/office/drawing/2014/main" id="{800BFE2D-2317-0440-8DF7-7D97DE14030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6689" y="6239832"/>
            <a:ext cx="1894989" cy="481643"/>
          </a:xfrm>
          <a:prstGeom prst="rect">
            <a:avLst/>
          </a:prstGeom>
        </p:spPr>
      </p:pic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7B7A50DD-5D90-534C-8151-A7CA4E9BD7A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5351" y="164126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081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2D6AD379-7819-EF4E-8233-B29E9C38940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0"/>
            <a:ext cx="955852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96C9C6C-7D01-AE46-8451-D3E9E2836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5505" y="363537"/>
            <a:ext cx="8961120" cy="1325563"/>
          </a:xfrm>
        </p:spPr>
        <p:txBody>
          <a:bodyPr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8B93AE1-4AA6-8E43-9150-7D8D9F648B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11954" y="1771205"/>
            <a:ext cx="8714671" cy="4351338"/>
          </a:xfrm>
        </p:spPr>
        <p:txBody>
          <a:bodyPr vert="eaVert"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AA23C2-2F02-5D46-896D-AC62A0F79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02.12.21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9B5143-2F2B-6C47-B75B-38BE94AB6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A8CE72-22FA-EE40-89C2-914D6B5E7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69E8B5E5-287E-7F42-831F-A126B05E51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33207" y="228600"/>
            <a:ext cx="1315704" cy="691879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2B77F33C-BEDC-924B-AB9D-1CCFD3F28C77}"/>
              </a:ext>
            </a:extLst>
          </p:cNvPr>
          <p:cNvSpPr/>
          <p:nvPr userDrawn="1"/>
        </p:nvSpPr>
        <p:spPr>
          <a:xfrm>
            <a:off x="1085088" y="5266944"/>
            <a:ext cx="280416" cy="62179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0032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C78A0322-74D9-E44A-B342-C556A70562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0"/>
            <a:ext cx="9558528" cy="6858000"/>
          </a:xfrm>
          <a:prstGeom prst="rect">
            <a:avLst/>
          </a:prstGeom>
        </p:spPr>
      </p:pic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0507D15-D788-E148-9BA5-6529D92192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D9E6562-3541-6D41-B604-F75D81D077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DBF76F-67FE-A945-8C84-ABE156343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02.12.21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D2DCE4D-AFB2-E24B-A575-4F45B394D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035B5CD-3CF1-A947-9A98-A7220AE51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E6FDDD73-2BC0-E140-AF8F-9FDF522E61F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5400000">
            <a:off x="11078480" y="5776676"/>
            <a:ext cx="1315704" cy="691879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2F2BA0B5-CCA0-ED4C-A7EA-D405EE4F09E5}"/>
              </a:ext>
            </a:extLst>
          </p:cNvPr>
          <p:cNvSpPr/>
          <p:nvPr userDrawn="1"/>
        </p:nvSpPr>
        <p:spPr>
          <a:xfrm>
            <a:off x="1060704" y="5266944"/>
            <a:ext cx="292608" cy="5974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3190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51E346B4-F77E-F243-91E3-931B1D51FD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880" y="0"/>
            <a:ext cx="969340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6B91EB3-149D-F34D-9453-0B298FAC2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6670" y="365125"/>
            <a:ext cx="9807129" cy="1325563"/>
          </a:xfrm>
        </p:spPr>
        <p:txBody>
          <a:bodyPr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487B07-1D84-8A49-A163-8109574E18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693408" cy="4351338"/>
          </a:xfrm>
        </p:spPr>
        <p:txBody>
          <a:bodyPr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0F037FC-80A0-1645-A321-E8DB70EBE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02.12.21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CD18281-EBE8-8E4B-87B1-FF34B3E94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5C7D3F3-D35C-204D-9D7C-956D56597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92F03526-3269-4343-A8FB-199640CAF8A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0966" y="359481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068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46261C23-90E1-6949-A8FC-667089A623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4564"/>
          <a:stretch/>
        </p:blipFill>
        <p:spPr>
          <a:xfrm>
            <a:off x="0" y="-511444"/>
            <a:ext cx="12192000" cy="7369443"/>
          </a:xfrm>
          <a:prstGeom prst="rect">
            <a:avLst/>
          </a:prstGeom>
        </p:spPr>
      </p:pic>
      <p:sp>
        <p:nvSpPr>
          <p:cNvPr id="8" name="Abgerundetes Rechteck 7">
            <a:extLst>
              <a:ext uri="{FF2B5EF4-FFF2-40B4-BE49-F238E27FC236}">
                <a16:creationId xmlns:a16="http://schemas.microsoft.com/office/drawing/2014/main" id="{D1D92DE7-59A9-DC42-8407-DF1FC81222D4}"/>
              </a:ext>
            </a:extLst>
          </p:cNvPr>
          <p:cNvSpPr/>
          <p:nvPr userDrawn="1"/>
        </p:nvSpPr>
        <p:spPr>
          <a:xfrm>
            <a:off x="645870" y="949325"/>
            <a:ext cx="10515599" cy="4510087"/>
          </a:xfrm>
          <a:prstGeom prst="roundRect">
            <a:avLst/>
          </a:prstGeom>
          <a:solidFill>
            <a:schemeClr val="bg1">
              <a:alpha val="70309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DF437B-124A-4F41-B3E5-1B5099582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768350"/>
            <a:ext cx="9645004" cy="3554413"/>
          </a:xfrm>
        </p:spPr>
        <p:txBody>
          <a:bodyPr anchor="b"/>
          <a:lstStyle>
            <a:lvl1pPr>
              <a:defRPr sz="6000"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D6980F3-AC60-4C4D-AA10-EE5175D6A1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EA9A361-FD8E-DE40-9310-43D069EDF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02.12.21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DB302D-0E2C-9F4E-AD53-B5F84C9F1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2482FB9-1F13-0440-8751-82AA6F23E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0FC4C0E1-76A1-7045-A770-E28B51BC779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5351" y="-108821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73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0A918594-422A-3046-B15B-1CFF09991B3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880" y="0"/>
            <a:ext cx="969340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4E18E06-AC08-2C45-B44D-D2E3DE141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054" y="365125"/>
            <a:ext cx="9782745" cy="1325563"/>
          </a:xfrm>
        </p:spPr>
        <p:txBody>
          <a:bodyPr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458D1AD-7C63-AC4C-9B8A-77E140EF4D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F58F2E8-EA65-CA49-B96C-54F98414EA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95E802A-8C0D-094A-8185-8B91C809E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02.12.21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C4E1643-9DE5-C14F-9277-05A5DE1B5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6C30443-B971-BC43-B958-978EE87B0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37F6A253-54A2-9D4D-8FD7-A2C924EA471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351" y="164126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237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E3313149-DFE5-ED41-BDA0-125A9E314F8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880" y="0"/>
            <a:ext cx="969340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5DBC076-01E6-094B-B3D7-8A7C46458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1979" y="365125"/>
            <a:ext cx="8786566" cy="1325563"/>
          </a:xfrm>
        </p:spPr>
        <p:txBody>
          <a:bodyPr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96D1774-A6F6-5B44-9063-74511DB691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4703064" cy="823912"/>
          </a:xfrm>
        </p:spPr>
        <p:txBody>
          <a:bodyPr anchor="b"/>
          <a:lstStyle>
            <a:lvl1pPr marL="0" indent="0">
              <a:buNone/>
              <a:defRPr sz="2400" b="1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D69837B-4066-2842-A882-61179BADF5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4703064" cy="3684588"/>
          </a:xfrm>
        </p:spPr>
        <p:txBody>
          <a:bodyPr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EAD2673-9402-F34A-950D-07F1C25902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45480" y="1681163"/>
            <a:ext cx="4703064" cy="823912"/>
          </a:xfrm>
        </p:spPr>
        <p:txBody>
          <a:bodyPr anchor="b"/>
          <a:lstStyle>
            <a:lvl1pPr marL="0" indent="0">
              <a:buNone/>
              <a:defRPr sz="2400" b="1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0424258-04C4-4C47-8D09-B0C0C45E95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45480" y="2505075"/>
            <a:ext cx="4703064" cy="3684588"/>
          </a:xfrm>
        </p:spPr>
        <p:txBody>
          <a:bodyPr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89F2045-DC9A-4F4D-BBEB-C251E7CC9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02.12.21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39503B1-FD6B-5B49-A61C-F657995B0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25F6D56-6098-4740-A09C-789B9AA48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11" name="Grafik 10" descr="Ein Bild, das Text enthält.&#10;&#10;Automatisch generierte Beschreibung">
            <a:extLst>
              <a:ext uri="{FF2B5EF4-FFF2-40B4-BE49-F238E27FC236}">
                <a16:creationId xmlns:a16="http://schemas.microsoft.com/office/drawing/2014/main" id="{87AE4024-01ED-9441-B2D9-C0027374A3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351" y="164126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758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919DBEF3-5EB4-D648-85B3-02EB8EEA52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4564"/>
          <a:stretch/>
        </p:blipFill>
        <p:spPr>
          <a:xfrm>
            <a:off x="0" y="-487060"/>
            <a:ext cx="12192000" cy="7369443"/>
          </a:xfrm>
          <a:prstGeom prst="rect">
            <a:avLst/>
          </a:prstGeom>
        </p:spPr>
      </p:pic>
      <p:sp>
        <p:nvSpPr>
          <p:cNvPr id="7" name="Abgerundetes Rechteck 6">
            <a:extLst>
              <a:ext uri="{FF2B5EF4-FFF2-40B4-BE49-F238E27FC236}">
                <a16:creationId xmlns:a16="http://schemas.microsoft.com/office/drawing/2014/main" id="{AF512F84-989F-CA48-A79C-28A819B15C0D}"/>
              </a:ext>
            </a:extLst>
          </p:cNvPr>
          <p:cNvSpPr/>
          <p:nvPr userDrawn="1"/>
        </p:nvSpPr>
        <p:spPr>
          <a:xfrm>
            <a:off x="838199" y="815793"/>
            <a:ext cx="10515599" cy="1488849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65183EF-CCBB-F04C-9563-A3A766C90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848667"/>
            <a:ext cx="10515600" cy="1325563"/>
          </a:xfrm>
        </p:spPr>
        <p:txBody>
          <a:bodyPr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FE57408-A50C-2E4F-9354-6960CD692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02.12.21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D682397-A8AD-0D49-BE6C-F3A3E2764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15B65EE-C4C4-D74B-A382-E858238C6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2978FC11-1329-394C-AE5E-9BE05036453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biLevel thresh="50000"/>
          </a:blip>
          <a:stretch>
            <a:fillRect/>
          </a:stretch>
        </p:blipFill>
        <p:spPr>
          <a:xfrm>
            <a:off x="180347" y="-110253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631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8DF80AE-F703-F14D-A5B3-2832E26C4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02.12.21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2FC7ADB-3080-634B-896D-FEF036727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C8A22C3-275C-964B-B758-30FEBD5EC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227F36B-618B-2B46-9381-88A4013497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3615" r="6878"/>
          <a:stretch/>
        </p:blipFill>
        <p:spPr>
          <a:xfrm rot="-5400000">
            <a:off x="2667000" y="-2667000"/>
            <a:ext cx="6858000" cy="12192000"/>
          </a:xfrm>
          <a:prstGeom prst="rect">
            <a:avLst/>
          </a:prstGeom>
        </p:spPr>
      </p:pic>
      <p:pic>
        <p:nvPicPr>
          <p:cNvPr id="6" name="Grafik 5" descr="Ein Bild, das Text enthält.&#10;&#10;Automatisch generierte Beschreibung">
            <a:extLst>
              <a:ext uri="{FF2B5EF4-FFF2-40B4-BE49-F238E27FC236}">
                <a16:creationId xmlns:a16="http://schemas.microsoft.com/office/drawing/2014/main" id="{A9ECCF2D-43C7-244F-AEEC-9DD6CD2902B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biLevel thresh="50000"/>
          </a:blip>
          <a:stretch>
            <a:fillRect/>
          </a:stretch>
        </p:blipFill>
        <p:spPr>
          <a:xfrm>
            <a:off x="180348" y="234061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631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5B271778-A9EC-7543-8095-74F813F050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8592" y="365125"/>
            <a:ext cx="969340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7D6022E-927B-3E44-8618-402A69FDB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21DC629-A3D4-654A-BA36-08A726B1A6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5277548" cy="4873625"/>
          </a:xfrm>
        </p:spPr>
        <p:txBody>
          <a:bodyPr/>
          <a:lstStyle>
            <a:lvl1pPr>
              <a:defRPr sz="3200">
                <a:latin typeface="Poppins" pitchFamily="2" charset="77"/>
                <a:cs typeface="Poppins" pitchFamily="2" charset="77"/>
              </a:defRPr>
            </a:lvl1pPr>
            <a:lvl2pPr>
              <a:defRPr sz="2800">
                <a:latin typeface="Poppins" pitchFamily="2" charset="77"/>
                <a:cs typeface="Poppins" pitchFamily="2" charset="77"/>
              </a:defRPr>
            </a:lvl2pPr>
            <a:lvl3pPr>
              <a:defRPr sz="2400">
                <a:latin typeface="Poppins" pitchFamily="2" charset="77"/>
                <a:cs typeface="Poppins" pitchFamily="2" charset="77"/>
              </a:defRPr>
            </a:lvl3pPr>
            <a:lvl4pPr>
              <a:defRPr sz="2000">
                <a:latin typeface="Poppins" pitchFamily="2" charset="77"/>
                <a:cs typeface="Poppins" pitchFamily="2" charset="77"/>
              </a:defRPr>
            </a:lvl4pPr>
            <a:lvl5pPr>
              <a:defRPr sz="2000">
                <a:latin typeface="Poppins" pitchFamily="2" charset="77"/>
                <a:cs typeface="Poppins" pitchFamily="2" charset="77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6EFA41F-3C7A-8A4E-9D41-BA837A5D6D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B9B57D5-A92F-6E41-BCC5-9C7F70E9B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02.12.21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27567E9-CD6E-054C-BE3A-C96536F3D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01DACB7-8EB1-064B-80E1-BD1DBA899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99FB317C-9CC9-6743-8267-7AAFA20C441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351" y="164126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236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21DA0695-94DA-FD41-9DBE-FCCD8D15B7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880" y="0"/>
            <a:ext cx="969340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B5285FA-59BF-6E4F-9DD0-28FE3F862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53ED06B-70A2-6D46-A3DF-86D6E1AC02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5326316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C700613-352E-EF4E-AE5C-EE1A734C34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7076FA9-104B-6644-8300-E8CF72B42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02.12.21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4D0AFC1-C729-9446-B8A1-01BBB7658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CA726B1-6039-0745-86CB-EAB2549AF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B90F8496-E273-B04A-B51E-F131C698068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351" y="164126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649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EABFD32-FEE4-3F40-A614-1595351B4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FDDD217-CABE-A54D-8B76-10BB2C04F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8D5EEF-549C-6D45-8368-9946889D68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2E93A-A17C-2F41-A87E-D6F660F63B83}" type="datetimeFigureOut">
              <a:rPr lang="de-DE" smtClean="0"/>
              <a:t>02.12.21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1FE557-9715-3C46-9460-3218517C7C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68E82C-CD3C-7743-B162-01E2B4AFED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6079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6AAB74-B97F-2F4F-970B-8C00C0D4D4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Bias-Fehler in KI-Systemen</a:t>
            </a:r>
          </a:p>
        </p:txBody>
      </p:sp>
    </p:spTree>
    <p:extLst>
      <p:ext uri="{BB962C8B-B14F-4D97-AF65-F5344CB8AC3E}">
        <p14:creationId xmlns:p14="http://schemas.microsoft.com/office/powerpoint/2010/main" val="213361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DF32BC-0BE1-264A-B549-79C83F2BC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i="1" dirty="0"/>
              <a:t>Ethikrichtlinien für eine vertrauenswürdige KI</a:t>
            </a:r>
            <a:r>
              <a:rPr lang="de-AT" dirty="0"/>
              <a:t> 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39E026B-50C2-1745-9C6B-DFAA9FD534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22190"/>
            <a:ext cx="9693408" cy="3796699"/>
          </a:xfrm>
        </p:spPr>
        <p:txBody>
          <a:bodyPr/>
          <a:lstStyle/>
          <a:p>
            <a:r>
              <a:rPr lang="de-AT" b="1" dirty="0"/>
              <a:t>Fairness</a:t>
            </a:r>
            <a:r>
              <a:rPr lang="de-AT" dirty="0"/>
              <a:t> </a:t>
            </a:r>
          </a:p>
          <a:p>
            <a:endParaRPr lang="de-AT" dirty="0"/>
          </a:p>
          <a:p>
            <a:r>
              <a:rPr lang="de-AT" b="1" dirty="0"/>
              <a:t>Achtung der menschlichen Autonomie</a:t>
            </a:r>
          </a:p>
          <a:p>
            <a:endParaRPr lang="de-AT" b="1" dirty="0"/>
          </a:p>
          <a:p>
            <a:r>
              <a:rPr lang="de-AT" b="1" dirty="0"/>
              <a:t>Schutz vor Schaden</a:t>
            </a:r>
            <a:endParaRPr lang="de-AT" dirty="0"/>
          </a:p>
          <a:p>
            <a:endParaRPr lang="de-AT" b="1" dirty="0"/>
          </a:p>
          <a:p>
            <a:r>
              <a:rPr lang="de-AT" b="1" dirty="0"/>
              <a:t>Nachvollziehbarkeit</a:t>
            </a:r>
            <a:r>
              <a:rPr lang="de-AT" dirty="0"/>
              <a:t> </a:t>
            </a:r>
            <a:endParaRPr lang="de-AT" b="1" dirty="0"/>
          </a:p>
        </p:txBody>
      </p:sp>
    </p:spTree>
    <p:extLst>
      <p:ext uri="{BB962C8B-B14F-4D97-AF65-F5344CB8AC3E}">
        <p14:creationId xmlns:p14="http://schemas.microsoft.com/office/powerpoint/2010/main" val="1027218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828474-281B-524D-A0DC-BDF3C8538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Fairness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5776FB-0E8C-9F48-8A62-582821CC09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sz="3200" dirty="0"/>
              <a:t>vor Diskriminierung schützen</a:t>
            </a:r>
          </a:p>
          <a:p>
            <a:r>
              <a:rPr lang="de-AT" sz="3200" dirty="0"/>
              <a:t>Chancengleichheit</a:t>
            </a:r>
          </a:p>
          <a:p>
            <a:r>
              <a:rPr lang="de-AT" sz="3200" dirty="0"/>
              <a:t>Menschen dürfen nicht getäuscht werden </a:t>
            </a:r>
          </a:p>
          <a:p>
            <a:r>
              <a:rPr lang="de-AT" sz="3200" dirty="0"/>
              <a:t>KI-Systeme müssen transparent sein 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1991160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828474-281B-524D-A0DC-BDF3C8538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Achtung der menschlichen Autonomie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5776FB-0E8C-9F48-8A62-582821CC09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sz="3200" dirty="0"/>
              <a:t>Selbstbestimmung (Ich darf über mich selbst entscheiden)</a:t>
            </a:r>
          </a:p>
          <a:p>
            <a:r>
              <a:rPr lang="de-AT" sz="3200" dirty="0"/>
              <a:t>Grundrechte ausleben</a:t>
            </a:r>
          </a:p>
          <a:p>
            <a:r>
              <a:rPr lang="de-AT" sz="3200" dirty="0"/>
              <a:t>KI-Systeme sollen Menschen stärken und fördern</a:t>
            </a:r>
          </a:p>
          <a:p>
            <a:r>
              <a:rPr lang="de-AT" sz="3200" dirty="0"/>
              <a:t>Aufsicht von KI-Systemen durch Menschen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22315142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828474-281B-524D-A0DC-BDF3C8538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Schutz vor Schaden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5776FB-0E8C-9F48-8A62-582821CC0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8097"/>
            <a:ext cx="9693408" cy="4718866"/>
          </a:xfrm>
        </p:spPr>
        <p:txBody>
          <a:bodyPr>
            <a:normAutofit lnSpcReduction="10000"/>
          </a:bodyPr>
          <a:lstStyle/>
          <a:p>
            <a:r>
              <a:rPr lang="de-DE" dirty="0"/>
              <a:t>KI darf keine </a:t>
            </a:r>
            <a:r>
              <a:rPr lang="de-AT" dirty="0"/>
              <a:t>Schäden verursachen noch diese verschlimmern (geistige und körperliche Unversehrtheit)</a:t>
            </a:r>
          </a:p>
          <a:p>
            <a:endParaRPr lang="de-AT" dirty="0"/>
          </a:p>
          <a:p>
            <a:r>
              <a:rPr lang="de-AT" dirty="0"/>
              <a:t>KIs müssen technisch robust sein</a:t>
            </a:r>
          </a:p>
          <a:p>
            <a:endParaRPr lang="de-AT" dirty="0"/>
          </a:p>
          <a:p>
            <a:r>
              <a:rPr lang="de-AT" dirty="0"/>
              <a:t>Rücksicht auf schutzbedürftige Personen (Kinder, beeinträchtigte Personen…)</a:t>
            </a:r>
          </a:p>
          <a:p>
            <a:endParaRPr lang="de-AT" dirty="0"/>
          </a:p>
          <a:p>
            <a:r>
              <a:rPr lang="de-AT" dirty="0"/>
              <a:t>ungleiche Macht- oder Informationsverteilungen (Bsp. Staat und Bürger*innen)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948141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828474-281B-524D-A0DC-BDF3C8538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Nachvollziehbarkeit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5776FB-0E8C-9F48-8A62-582821CC09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Prozesse sollen transparent sein</a:t>
            </a:r>
          </a:p>
          <a:p>
            <a:endParaRPr lang="de-AT" dirty="0"/>
          </a:p>
          <a:p>
            <a:r>
              <a:rPr lang="de-AT" dirty="0"/>
              <a:t>Achtung bei </a:t>
            </a:r>
            <a:r>
              <a:rPr lang="de-AT" b="1" dirty="0"/>
              <a:t>„Blackbox-Algorithmen“ </a:t>
            </a:r>
            <a:r>
              <a:rPr lang="de-AT" dirty="0"/>
              <a:t>(Hier ist nicht ganz klar ist, wie ein System zum jeweiligen Ergebnis kommt)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71184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828474-281B-524D-A0DC-BDF3C8538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ACHTUNG!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5776FB-0E8C-9F48-8A62-582821CC09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Manchmal lassen sich diese vier Bereiche nicht vereinen!</a:t>
            </a:r>
          </a:p>
          <a:p>
            <a:endParaRPr lang="de-DE" dirty="0"/>
          </a:p>
          <a:p>
            <a:r>
              <a:rPr lang="de-DE" dirty="0"/>
              <a:t>Bsp. </a:t>
            </a:r>
            <a:r>
              <a:rPr lang="de-AT" dirty="0"/>
              <a:t>„vorausschauende Polizeiarbeit“  </a:t>
            </a:r>
            <a:br>
              <a:rPr lang="de-AT" dirty="0"/>
            </a:br>
            <a:r>
              <a:rPr lang="de-AT" sz="2000" dirty="0"/>
              <a:t>Spezielle Überwachsungsmaßnahmen können dann zwar bei der Verbrechensbekämpfung helfen, schränken dabei aber zugleich die eigenen Freiheits- und Datenschutzrechte ein.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37208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828474-281B-524D-A0DC-BDF3C8538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Wie können Bias-Fehler vermieden werden? 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5776FB-0E8C-9F48-8A62-582821CC0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0269"/>
            <a:ext cx="9693408" cy="5032375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de-AT" b="1" dirty="0"/>
              <a:t>Selbstreflexion</a:t>
            </a:r>
          </a:p>
          <a:p>
            <a:pPr marL="0" indent="0">
              <a:buNone/>
            </a:pPr>
            <a:r>
              <a:rPr lang="de-AT" dirty="0"/>
              <a:t>Einnehmen unterschiedlicher Perspektiven: Erwische ich mich bei Schubladendenken? Hab ich Vorurteile gegenüber anderen? </a:t>
            </a:r>
          </a:p>
          <a:p>
            <a:pPr marL="0" indent="0">
              <a:buNone/>
            </a:pPr>
            <a:endParaRPr lang="de-AT" dirty="0"/>
          </a:p>
          <a:p>
            <a:pPr marL="0" indent="0">
              <a:buNone/>
            </a:pPr>
            <a:r>
              <a:rPr lang="de-AT" b="1" dirty="0"/>
              <a:t>2. Aktive Kommunikation</a:t>
            </a:r>
          </a:p>
          <a:p>
            <a:pPr marL="0" indent="0">
              <a:buNone/>
            </a:pPr>
            <a:r>
              <a:rPr lang="de-AT" dirty="0"/>
              <a:t>Fällt mir etwas auf in einem Programm? Fühle ich mich dadurch ausgeschlossen oder diskriminiert? </a:t>
            </a:r>
            <a:br>
              <a:rPr lang="de-AT" dirty="0"/>
            </a:br>
            <a:r>
              <a:rPr lang="de-AT" dirty="0">
                <a:sym typeface="Wingdings" pitchFamily="2" charset="2"/>
              </a:rPr>
              <a:t> direkt darauf ansprechen</a:t>
            </a:r>
            <a:endParaRPr lang="de-AT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77799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828474-281B-524D-A0DC-BDF3C8538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Wie können Bias-Fehler vermieden werden? 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5776FB-0E8C-9F48-8A62-582821CC0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0269"/>
            <a:ext cx="9693408" cy="5032375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de-AT" b="1" dirty="0">
                <a:solidFill>
                  <a:schemeClr val="bg1">
                    <a:lumMod val="75000"/>
                  </a:schemeClr>
                </a:solidFill>
              </a:rPr>
              <a:t>Selbstreflexion</a:t>
            </a:r>
          </a:p>
          <a:p>
            <a:pPr marL="0" indent="0">
              <a:buNone/>
            </a:pPr>
            <a:r>
              <a:rPr lang="de-AT" dirty="0">
                <a:solidFill>
                  <a:schemeClr val="bg1">
                    <a:lumMod val="75000"/>
                  </a:schemeClr>
                </a:solidFill>
              </a:rPr>
              <a:t>Einnehmen unterschiedlicher Perspektiven: Erwische ich mich bei Schubladendenken? Hab ich Vorurteile gegenüber anderen? </a:t>
            </a:r>
          </a:p>
          <a:p>
            <a:pPr marL="0" indent="0">
              <a:buNone/>
            </a:pPr>
            <a:endParaRPr lang="de-AT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de-AT" b="1" dirty="0">
                <a:solidFill>
                  <a:schemeClr val="bg1">
                    <a:lumMod val="75000"/>
                  </a:schemeClr>
                </a:solidFill>
              </a:rPr>
              <a:t>2. Aktive Kommunikation</a:t>
            </a:r>
          </a:p>
          <a:p>
            <a:pPr marL="0" indent="0">
              <a:buNone/>
            </a:pPr>
            <a:r>
              <a:rPr lang="de-AT" dirty="0">
                <a:solidFill>
                  <a:schemeClr val="bg1">
                    <a:lumMod val="75000"/>
                  </a:schemeClr>
                </a:solidFill>
              </a:rPr>
              <a:t>Fällt mir etwas auf in einem Programm? Fühle ich mich dadurch ausgeschlossen oder diskriminiert? </a:t>
            </a:r>
            <a:br>
              <a:rPr lang="de-AT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de-AT" dirty="0">
                <a:solidFill>
                  <a:schemeClr val="bg1">
                    <a:lumMod val="75000"/>
                  </a:schemeClr>
                </a:solidFill>
                <a:sym typeface="Wingdings" pitchFamily="2" charset="2"/>
              </a:rPr>
              <a:t> direkt darauf ansprechen</a:t>
            </a:r>
            <a:endParaRPr lang="de-AT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sz="3600" b="1" dirty="0"/>
              <a:t>Habt ihr noch weitere Ideen?</a:t>
            </a:r>
          </a:p>
        </p:txBody>
      </p:sp>
    </p:spTree>
    <p:extLst>
      <p:ext uri="{BB962C8B-B14F-4D97-AF65-F5344CB8AC3E}">
        <p14:creationId xmlns:p14="http://schemas.microsoft.com/office/powerpoint/2010/main" val="3302478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F1C7B4-639A-BF4E-B987-02E77765D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Was sind Bias-Fehler überhaupt? 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6F5F83C-BB77-CA47-B465-9DDF3FD3AC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42690" y="1866397"/>
            <a:ext cx="3706619" cy="370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707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F1C7B4-639A-BF4E-B987-02E77765D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Was sind Bias-Fehler überhaupt? 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1C60B38-CD76-E144-9CEB-EF4C64C2F7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Verzerrung oder Voreingenommenheit</a:t>
            </a:r>
          </a:p>
          <a:p>
            <a:pPr marL="0" indent="0">
              <a:buNone/>
            </a:pPr>
            <a:r>
              <a:rPr lang="de-DE" dirty="0"/>
              <a:t>	</a:t>
            </a:r>
            <a:r>
              <a:rPr lang="de-DE" dirty="0">
                <a:sym typeface="Wingdings" pitchFamily="2" charset="2"/>
              </a:rPr>
              <a:t> </a:t>
            </a:r>
            <a:r>
              <a:rPr lang="de-AT" dirty="0"/>
              <a:t>entstehen bei der Erhebung von  			notwendigen Daten für das System </a:t>
            </a:r>
          </a:p>
          <a:p>
            <a:pPr marL="0" indent="0">
              <a:buNone/>
            </a:pPr>
            <a:endParaRPr lang="de-AT" dirty="0"/>
          </a:p>
          <a:p>
            <a:pPr marL="0" indent="0">
              <a:buNone/>
            </a:pPr>
            <a:r>
              <a:rPr lang="de-AT" dirty="0"/>
              <a:t>	</a:t>
            </a:r>
            <a:r>
              <a:rPr lang="de-AT" dirty="0">
                <a:sym typeface="Wingdings" pitchFamily="2" charset="2"/>
              </a:rPr>
              <a:t> können zu schwerwiegenden Problemen im 	System und zu Diskriminierung führen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9699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F1C7B4-639A-BF4E-B987-02E77765D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Was sind Bias-Fehler überhaupt? 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1C60B38-CD76-E144-9CEB-EF4C64C2F7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325" y="1573465"/>
            <a:ext cx="10596691" cy="45130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AT" sz="2400" dirty="0"/>
              <a:t>Beispiel: </a:t>
            </a:r>
            <a:r>
              <a:rPr lang="de-AT" sz="2400" b="1" dirty="0" err="1"/>
              <a:t>Chatbot</a:t>
            </a:r>
            <a:r>
              <a:rPr lang="de-AT" sz="2400" b="1" dirty="0"/>
              <a:t> </a:t>
            </a:r>
            <a:r>
              <a:rPr lang="de-AT" sz="2400" b="1" dirty="0" err="1"/>
              <a:t>Tay</a:t>
            </a:r>
            <a:r>
              <a:rPr lang="de-AT" sz="2400" dirty="0"/>
              <a:t> (2016)</a:t>
            </a:r>
          </a:p>
          <a:p>
            <a:pPr marL="0" indent="0">
              <a:buNone/>
            </a:pPr>
            <a:r>
              <a:rPr lang="de-AT" sz="2400" dirty="0"/>
              <a:t>Twitter-</a:t>
            </a:r>
            <a:r>
              <a:rPr lang="de-AT" sz="2400" dirty="0" err="1"/>
              <a:t>Chatbot</a:t>
            </a:r>
            <a:r>
              <a:rPr lang="de-AT" sz="2400" dirty="0"/>
              <a:t>, der durch die Tweets echter Nutzer*innen „lernte“</a:t>
            </a:r>
          </a:p>
          <a:p>
            <a:pPr marL="0" indent="0">
              <a:buNone/>
            </a:pPr>
            <a:endParaRPr lang="de-AT" sz="2400" dirty="0"/>
          </a:p>
          <a:p>
            <a:pPr>
              <a:buFont typeface="Wingdings" pitchFamily="2" charset="2"/>
              <a:buChar char="à"/>
            </a:pPr>
            <a:r>
              <a:rPr lang="de-AT" sz="2400" dirty="0">
                <a:sym typeface="Wingdings" pitchFamily="2" charset="2"/>
              </a:rPr>
              <a:t> begann sehr schnell </a:t>
            </a:r>
            <a:r>
              <a:rPr lang="de-AT" sz="2400" dirty="0"/>
              <a:t>diskriminierende Nachrichten zu veröffentlichen </a:t>
            </a:r>
          </a:p>
          <a:p>
            <a:pPr>
              <a:buFont typeface="Wingdings" pitchFamily="2" charset="2"/>
              <a:buChar char="à"/>
            </a:pPr>
            <a:endParaRPr lang="de-AT" sz="2400" dirty="0"/>
          </a:p>
          <a:p>
            <a:pPr marL="0" indent="0">
              <a:buNone/>
            </a:pPr>
            <a:r>
              <a:rPr lang="de-AT" sz="2400" dirty="0"/>
              <a:t>						</a:t>
            </a:r>
            <a:r>
              <a:rPr lang="de-AT" sz="2400" dirty="0">
                <a:sym typeface="Wingdings" pitchFamily="2" charset="2"/>
              </a:rPr>
              <a:t></a:t>
            </a:r>
            <a:r>
              <a:rPr lang="de-AT" sz="2400" dirty="0"/>
              <a:t> nach nur </a:t>
            </a:r>
            <a:r>
              <a:rPr lang="de-AT" sz="2400" b="1" dirty="0"/>
              <a:t>16 Stunden </a:t>
            </a:r>
            <a:r>
              <a:rPr lang="de-AT" sz="2400" dirty="0"/>
              <a:t>wurde 						der </a:t>
            </a:r>
            <a:r>
              <a:rPr lang="de-AT" sz="2400" dirty="0" err="1"/>
              <a:t>Chatbot</a:t>
            </a:r>
            <a:r>
              <a:rPr lang="de-AT" sz="2400" dirty="0"/>
              <a:t> wieder offline 							genommen</a:t>
            </a:r>
            <a:endParaRPr lang="de-DE" sz="2400" dirty="0"/>
          </a:p>
        </p:txBody>
      </p:sp>
      <p:pic>
        <p:nvPicPr>
          <p:cNvPr id="5" name="Grafik 4" descr="Ein Bild, das Text, drinnen enthält.&#10;&#10;Automatisch generierte Beschreibung">
            <a:extLst>
              <a:ext uri="{FF2B5EF4-FFF2-40B4-BE49-F238E27FC236}">
                <a16:creationId xmlns:a16="http://schemas.microsoft.com/office/drawing/2014/main" id="{7BBA8A84-A82F-A245-B3C0-ACDD13525B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670" y="3839911"/>
            <a:ext cx="5435600" cy="306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35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F1C7B4-639A-BF4E-B987-02E77765D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Welche Arten von Bias-Fehler gibt es?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1C60B38-CD76-E144-9CEB-EF4C64C2F7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454F972-B57C-5A4B-8F83-E131CCD94E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42690" y="1952122"/>
            <a:ext cx="3706619" cy="370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49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F1C7B4-639A-BF4E-B987-02E77765D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Welche Arten von Bias-Fehler gibt es?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1C60B38-CD76-E144-9CEB-EF4C64C2F7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b="1" dirty="0" err="1"/>
              <a:t>algorithmic</a:t>
            </a:r>
            <a:r>
              <a:rPr lang="de-AT" b="1" dirty="0"/>
              <a:t> AI </a:t>
            </a:r>
            <a:r>
              <a:rPr lang="de-AT" b="1" dirty="0" err="1"/>
              <a:t>bias</a:t>
            </a:r>
            <a:r>
              <a:rPr lang="de-AT" dirty="0"/>
              <a:t> </a:t>
            </a:r>
            <a:r>
              <a:rPr lang="de-AT" dirty="0" err="1"/>
              <a:t>or</a:t>
            </a:r>
            <a:r>
              <a:rPr lang="de-AT" dirty="0"/>
              <a:t> “</a:t>
            </a:r>
            <a:r>
              <a:rPr lang="de-AT" b="1" dirty="0" err="1"/>
              <a:t>data</a:t>
            </a:r>
            <a:r>
              <a:rPr lang="de-AT" b="1" dirty="0"/>
              <a:t> </a:t>
            </a:r>
            <a:r>
              <a:rPr lang="de-AT" b="1" dirty="0" err="1"/>
              <a:t>bias</a:t>
            </a:r>
            <a:r>
              <a:rPr lang="de-AT" b="1" dirty="0"/>
              <a:t>”</a:t>
            </a:r>
            <a:r>
              <a:rPr lang="de-AT" dirty="0"/>
              <a:t>: durch eingespeiste Daten ein Bias-Fehler begangen (statistische Verzerrung der Daten)</a:t>
            </a:r>
          </a:p>
          <a:p>
            <a:endParaRPr lang="de-AT" dirty="0"/>
          </a:p>
          <a:p>
            <a:r>
              <a:rPr lang="de-AT" b="1" dirty="0" err="1"/>
              <a:t>societal</a:t>
            </a:r>
            <a:r>
              <a:rPr lang="de-AT" b="1" dirty="0"/>
              <a:t> AI </a:t>
            </a:r>
            <a:r>
              <a:rPr lang="de-AT" b="1" dirty="0" err="1"/>
              <a:t>bias</a:t>
            </a:r>
            <a:r>
              <a:rPr lang="de-AT" b="1" dirty="0"/>
              <a:t>: </a:t>
            </a:r>
            <a:r>
              <a:rPr lang="de-AT" dirty="0"/>
              <a:t>von der Gesellschaft indoktrinierte Normen; aber auch Stereotype erschaffen blinde Flecken oder Voreingenommenheit (gesellschaftliche Vorurteile)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0135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F1C7B4-639A-BF4E-B987-02E77765D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Welche Arten von Bias-Fehler gibt es?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1C60B38-CD76-E144-9CEB-EF4C64C2F7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AT" b="1" dirty="0" err="1">
                <a:solidFill>
                  <a:schemeClr val="bg1">
                    <a:lumMod val="75000"/>
                  </a:schemeClr>
                </a:solidFill>
              </a:rPr>
              <a:t>algorithmic</a:t>
            </a:r>
            <a:r>
              <a:rPr lang="de-AT" b="1" dirty="0">
                <a:solidFill>
                  <a:schemeClr val="bg1">
                    <a:lumMod val="75000"/>
                  </a:schemeClr>
                </a:solidFill>
              </a:rPr>
              <a:t> AI </a:t>
            </a:r>
            <a:r>
              <a:rPr lang="de-AT" b="1" dirty="0" err="1">
                <a:solidFill>
                  <a:schemeClr val="bg1">
                    <a:lumMod val="75000"/>
                  </a:schemeClr>
                </a:solidFill>
              </a:rPr>
              <a:t>bias</a:t>
            </a:r>
            <a:r>
              <a:rPr lang="de-AT" dirty="0">
                <a:solidFill>
                  <a:schemeClr val="bg1">
                    <a:lumMod val="75000"/>
                  </a:schemeClr>
                </a:solidFill>
              </a:rPr>
              <a:t> </a:t>
            </a:r>
            <a:r>
              <a:rPr lang="de-AT" dirty="0" err="1">
                <a:solidFill>
                  <a:schemeClr val="bg1">
                    <a:lumMod val="75000"/>
                  </a:schemeClr>
                </a:solidFill>
              </a:rPr>
              <a:t>or</a:t>
            </a:r>
            <a:r>
              <a:rPr lang="de-AT" dirty="0">
                <a:solidFill>
                  <a:schemeClr val="bg1">
                    <a:lumMod val="75000"/>
                  </a:schemeClr>
                </a:solidFill>
              </a:rPr>
              <a:t> “</a:t>
            </a:r>
            <a:r>
              <a:rPr lang="de-AT" b="1" dirty="0" err="1">
                <a:solidFill>
                  <a:schemeClr val="bg1">
                    <a:lumMod val="75000"/>
                  </a:schemeClr>
                </a:solidFill>
              </a:rPr>
              <a:t>data</a:t>
            </a:r>
            <a:r>
              <a:rPr lang="de-AT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AT" b="1" dirty="0" err="1">
                <a:solidFill>
                  <a:schemeClr val="bg1">
                    <a:lumMod val="75000"/>
                  </a:schemeClr>
                </a:solidFill>
              </a:rPr>
              <a:t>bias</a:t>
            </a:r>
            <a:r>
              <a:rPr lang="de-AT" b="1" dirty="0">
                <a:solidFill>
                  <a:schemeClr val="bg1">
                    <a:lumMod val="75000"/>
                  </a:schemeClr>
                </a:solidFill>
              </a:rPr>
              <a:t>”</a:t>
            </a:r>
            <a:r>
              <a:rPr lang="de-AT" dirty="0">
                <a:solidFill>
                  <a:schemeClr val="bg1">
                    <a:lumMod val="75000"/>
                  </a:schemeClr>
                </a:solidFill>
              </a:rPr>
              <a:t>: durch eingespeiste Daten ein Bias-Fehler begangen (statistische Verzerrung der Daten)</a:t>
            </a:r>
          </a:p>
          <a:p>
            <a:endParaRPr lang="de-AT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de-AT" b="1" dirty="0" err="1">
                <a:solidFill>
                  <a:schemeClr val="bg1">
                    <a:lumMod val="75000"/>
                  </a:schemeClr>
                </a:solidFill>
              </a:rPr>
              <a:t>societal</a:t>
            </a:r>
            <a:r>
              <a:rPr lang="de-AT" b="1" dirty="0">
                <a:solidFill>
                  <a:schemeClr val="bg1">
                    <a:lumMod val="75000"/>
                  </a:schemeClr>
                </a:solidFill>
              </a:rPr>
              <a:t> AI </a:t>
            </a:r>
            <a:r>
              <a:rPr lang="de-AT" b="1" dirty="0" err="1">
                <a:solidFill>
                  <a:schemeClr val="bg1">
                    <a:lumMod val="75000"/>
                  </a:schemeClr>
                </a:solidFill>
              </a:rPr>
              <a:t>bias</a:t>
            </a:r>
            <a:r>
              <a:rPr lang="de-AT" b="1" dirty="0">
                <a:solidFill>
                  <a:schemeClr val="bg1">
                    <a:lumMod val="75000"/>
                  </a:schemeClr>
                </a:solidFill>
              </a:rPr>
              <a:t>: </a:t>
            </a:r>
            <a:r>
              <a:rPr lang="de-AT" dirty="0">
                <a:solidFill>
                  <a:schemeClr val="bg1">
                    <a:lumMod val="75000"/>
                  </a:schemeClr>
                </a:solidFill>
              </a:rPr>
              <a:t>von der Gesellschaft indoktrinierte Normen; aber auch Stereotype erschaffen blinde Flecken oder Voreingenommenheit (gesellschaftliche Vorurteile)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sz="3500" b="1" dirty="0">
                <a:sym typeface="Wingdings" pitchFamily="2" charset="2"/>
              </a:rPr>
              <a:t> </a:t>
            </a:r>
            <a:r>
              <a:rPr lang="de-AT" sz="3500" b="1" dirty="0" err="1"/>
              <a:t>Societal</a:t>
            </a:r>
            <a:r>
              <a:rPr lang="de-AT" sz="3500" b="1" dirty="0"/>
              <a:t> Bias beeinflusst/schafft häufig algorithmische Bias-Fehler! </a:t>
            </a:r>
            <a:endParaRPr lang="de-DE" sz="3500" b="1" dirty="0"/>
          </a:p>
        </p:txBody>
      </p:sp>
    </p:spTree>
    <p:extLst>
      <p:ext uri="{BB962C8B-B14F-4D97-AF65-F5344CB8AC3E}">
        <p14:creationId xmlns:p14="http://schemas.microsoft.com/office/powerpoint/2010/main" val="1408423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7374B8-5594-834A-9016-BD9FF74CC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Warum braucht es ethische Regeln bei künstlicher Intelligenz?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685C85D-E2C3-0A41-8E95-C7592FB3F7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E34E733-900C-464C-9E1D-1109FDE346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42690" y="2147984"/>
            <a:ext cx="3706619" cy="370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520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7374B8-5594-834A-9016-BD9FF74CC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Warum braucht es ethische Regeln bei künstlicher Intelligenz?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685C85D-E2C3-0A41-8E95-C7592FB3F7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3200" dirty="0"/>
              <a:t>Programmierer*innen können ihre eigenen Vorurteile (unabsichtlich) in Programme einbauen</a:t>
            </a:r>
          </a:p>
          <a:p>
            <a:endParaRPr lang="de-DE" sz="3200" dirty="0"/>
          </a:p>
          <a:p>
            <a:r>
              <a:rPr lang="de-DE" sz="3200" dirty="0"/>
              <a:t>Durch ethische Regeln wird versucht, dass kein Mensch ausgeschlossen und diskriminiert wird</a:t>
            </a:r>
          </a:p>
        </p:txBody>
      </p:sp>
    </p:spTree>
    <p:extLst>
      <p:ext uri="{BB962C8B-B14F-4D97-AF65-F5344CB8AC3E}">
        <p14:creationId xmlns:p14="http://schemas.microsoft.com/office/powerpoint/2010/main" val="186448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Enaris2">
      <a:dk1>
        <a:srgbClr val="000000"/>
      </a:dk1>
      <a:lt1>
        <a:srgbClr val="FFFFFF"/>
      </a:lt1>
      <a:dk2>
        <a:srgbClr val="000000"/>
      </a:dk2>
      <a:lt2>
        <a:srgbClr val="FEFFFF"/>
      </a:lt2>
      <a:accent1>
        <a:srgbClr val="137F63"/>
      </a:accent1>
      <a:accent2>
        <a:srgbClr val="F0F3D4"/>
      </a:accent2>
      <a:accent3>
        <a:srgbClr val="FDC754"/>
      </a:accent3>
      <a:accent4>
        <a:srgbClr val="ED6968"/>
      </a:accent4>
      <a:accent5>
        <a:srgbClr val="00574A"/>
      </a:accent5>
      <a:accent6>
        <a:srgbClr val="9ECEA4"/>
      </a:accent6>
      <a:hlink>
        <a:srgbClr val="FDC754"/>
      </a:hlink>
      <a:folHlink>
        <a:srgbClr val="ED69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aris PPT Endfassung" id="{2346A270-AFB0-354A-BB73-7A268142E4A1}" vid="{575833D9-2767-6641-9F7C-58FB1D022E4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0</TotalTime>
  <Words>532</Words>
  <Application>Microsoft Macintosh PowerPoint</Application>
  <PresentationFormat>Breitbild</PresentationFormat>
  <Paragraphs>78</Paragraphs>
  <Slides>17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Poppins</vt:lpstr>
      <vt:lpstr>Wingdings</vt:lpstr>
      <vt:lpstr>Office</vt:lpstr>
      <vt:lpstr>Bias-Fehler in KI-Systemen</vt:lpstr>
      <vt:lpstr>Was sind Bias-Fehler überhaupt? </vt:lpstr>
      <vt:lpstr>Was sind Bias-Fehler überhaupt? </vt:lpstr>
      <vt:lpstr>Was sind Bias-Fehler überhaupt? </vt:lpstr>
      <vt:lpstr>Welche Arten von Bias-Fehler gibt es?</vt:lpstr>
      <vt:lpstr>Welche Arten von Bias-Fehler gibt es?</vt:lpstr>
      <vt:lpstr>Welche Arten von Bias-Fehler gibt es?</vt:lpstr>
      <vt:lpstr>Warum braucht es ethische Regeln bei künstlicher Intelligenz?</vt:lpstr>
      <vt:lpstr>Warum braucht es ethische Regeln bei künstlicher Intelligenz?</vt:lpstr>
      <vt:lpstr>Ethikrichtlinien für eine vertrauenswürdige KI </vt:lpstr>
      <vt:lpstr>Fairness</vt:lpstr>
      <vt:lpstr>Achtung der menschlichen Autonomie</vt:lpstr>
      <vt:lpstr>Schutz vor Schaden</vt:lpstr>
      <vt:lpstr>Nachvollziehbarkeit</vt:lpstr>
      <vt:lpstr>ACHTUNG!</vt:lpstr>
      <vt:lpstr>Wie können Bias-Fehler vermieden werden? </vt:lpstr>
      <vt:lpstr>Wie können Bias-Fehler vermieden werden?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Bias-Fehler in KI-Systemen</dc:title>
  <dc:creator>Petra W</dc:creator>
  <cp:lastModifiedBy>Petra W</cp:lastModifiedBy>
  <cp:revision>2</cp:revision>
  <dcterms:created xsi:type="dcterms:W3CDTF">2021-11-18T10:12:15Z</dcterms:created>
  <dcterms:modified xsi:type="dcterms:W3CDTF">2021-12-02T12:36:21Z</dcterms:modified>
</cp:coreProperties>
</file>